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5" r:id="rId2"/>
    <p:sldId id="322" r:id="rId3"/>
    <p:sldId id="324" r:id="rId4"/>
    <p:sldId id="310" r:id="rId5"/>
    <p:sldId id="321" r:id="rId6"/>
    <p:sldId id="311" r:id="rId7"/>
    <p:sldId id="320" r:id="rId8"/>
    <p:sldId id="313" r:id="rId9"/>
    <p:sldId id="326" r:id="rId10"/>
    <p:sldId id="327" r:id="rId11"/>
    <p:sldId id="312" r:id="rId12"/>
    <p:sldId id="323" r:id="rId13"/>
    <p:sldId id="325" r:id="rId14"/>
    <p:sldId id="314" r:id="rId15"/>
    <p:sldId id="315" r:id="rId16"/>
    <p:sldId id="316" r:id="rId17"/>
    <p:sldId id="317" r:id="rId18"/>
    <p:sldId id="318" r:id="rId19"/>
    <p:sldId id="319"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29" autoAdjust="0"/>
  </p:normalViewPr>
  <p:slideViewPr>
    <p:cSldViewPr showGuides="1">
      <p:cViewPr>
        <p:scale>
          <a:sx n="65" d="100"/>
          <a:sy n="65" d="100"/>
        </p:scale>
        <p:origin x="716" y="3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4/12/2019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4/12/2019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4/12/2019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4/12/2019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4/12/2019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4/12/2019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4/12/2019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dirty="0">
                <a:solidFill>
                  <a:schemeClr val="tx1"/>
                </a:solidFill>
              </a:rPr>
              <a:t>Alex </a:t>
            </a:r>
            <a:r>
              <a:rPr lang="it-IT" sz="2400" dirty="0" err="1">
                <a:solidFill>
                  <a:schemeClr val="tx1"/>
                </a:solidFill>
              </a:rPr>
              <a:t>garfias</a:t>
            </a:r>
            <a:endParaRPr lang="it-IT" sz="2400" dirty="0">
              <a:solidFill>
                <a:schemeClr val="tx1"/>
              </a:solidFill>
            </a:endParaRPr>
          </a:p>
          <a:p>
            <a:pPr algn="ctr"/>
            <a:r>
              <a:rPr lang="it-IT" sz="2400" dirty="0" err="1">
                <a:solidFill>
                  <a:schemeClr val="tx1"/>
                </a:solidFill>
              </a:rPr>
              <a:t>Aritra</a:t>
            </a:r>
            <a:r>
              <a:rPr lang="it-IT" sz="2400" dirty="0">
                <a:solidFill>
                  <a:schemeClr val="tx1"/>
                </a:solidFill>
              </a:rPr>
              <a:t> </a:t>
            </a:r>
            <a:r>
              <a:rPr lang="it-IT" sz="2400" dirty="0" err="1">
                <a:solidFill>
                  <a:schemeClr val="tx1"/>
                </a:solidFill>
              </a:rPr>
              <a:t>ghosh</a:t>
            </a:r>
            <a:endParaRPr lang="it-IT" sz="2400" dirty="0">
              <a:solidFill>
                <a:schemeClr val="tx1"/>
              </a:solidFill>
            </a:endParaRPr>
          </a:p>
          <a:p>
            <a:pPr algn="ctr"/>
            <a:r>
              <a:rPr lang="it-IT" sz="2400" dirty="0">
                <a:solidFill>
                  <a:schemeClr val="tx1"/>
                </a:solidFill>
              </a:rPr>
              <a:t>Brandon </a:t>
            </a:r>
            <a:r>
              <a:rPr lang="it-IT" sz="2400" dirty="0" err="1">
                <a:solidFill>
                  <a:schemeClr val="tx1"/>
                </a:solidFill>
              </a:rPr>
              <a:t>leal</a:t>
            </a:r>
            <a:endParaRPr lang="it-IT" sz="2400" dirty="0">
              <a:solidFill>
                <a:schemeClr val="tx1"/>
              </a:solidFill>
            </a:endParaRPr>
          </a:p>
          <a:p>
            <a:pPr algn="ctr"/>
            <a:r>
              <a:rPr lang="it-IT" sz="2400" dirty="0">
                <a:solidFill>
                  <a:schemeClr val="tx1"/>
                </a:solidFill>
              </a:rPr>
              <a:t>Andrew Scott</a:t>
            </a:r>
          </a:p>
          <a:p>
            <a:endParaRPr lang="it-IT" sz="2400"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p:txBody>
          <a:bodyPr/>
          <a:lstStyle/>
          <a:p>
            <a:r>
              <a:rPr lang="en-US" dirty="0"/>
              <a:t>Brandon</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p:txBody>
          <a:bodyPr/>
          <a:lstStyle/>
          <a:p>
            <a:r>
              <a:rPr lang="en-US" dirty="0"/>
              <a:t>Pending </a:t>
            </a:r>
          </a:p>
          <a:p>
            <a:endParaRPr lang="en-US" dirty="0"/>
          </a:p>
          <a:p>
            <a:endParaRPr lang="en-US" dirty="0"/>
          </a:p>
        </p:txBody>
      </p:sp>
      <p:pic>
        <p:nvPicPr>
          <p:cNvPr id="6" name="Graphic 5" descr="Turtle">
            <a:extLst>
              <a:ext uri="{FF2B5EF4-FFF2-40B4-BE49-F238E27FC236}">
                <a16:creationId xmlns:a16="http://schemas.microsoft.com/office/drawing/2014/main" id="{0FEFBE90-09A4-43E0-A71C-3EBE36B292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6200" y="136917"/>
            <a:ext cx="1219200" cy="914399"/>
          </a:xfrm>
          <a:prstGeom prst="rect">
            <a:avLst/>
          </a:prstGeom>
        </p:spPr>
      </p:pic>
    </p:spTree>
    <p:extLst>
      <p:ext uri="{BB962C8B-B14F-4D97-AF65-F5344CB8AC3E}">
        <p14:creationId xmlns:p14="http://schemas.microsoft.com/office/powerpoint/2010/main" val="51549748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err="1"/>
              <a:t>Hedgind</a:t>
            </a:r>
            <a:r>
              <a:rPr lang="en-US" dirty="0"/>
              <a:t> Methods:</a:t>
            </a:r>
          </a:p>
          <a:p>
            <a:pPr marL="688975" lvl="1" indent="-457200">
              <a:buFont typeface="+mj-lt"/>
              <a:buAutoNum type="arabicPeriod"/>
            </a:pPr>
            <a:r>
              <a:rPr lang="en-US" dirty="0"/>
              <a:t>Although diversification is a common way to mitigate risk in the stock market, it looks somewhat different in the cryptocurrency market due to that most coins are very volatile and the market generally trends together day to day.  The best strategy for hedging against too much risk is to build the foundation of your portfolio on the most reputable coins, such as Bitcoin, Ethereum and Ripple which are the least volatile and could be decent hedges </a:t>
            </a:r>
            <a:r>
              <a:rPr lang="en-US" dirty="0" err="1"/>
              <a:t>agains</a:t>
            </a:r>
            <a:r>
              <a:rPr lang="en-US" dirty="0"/>
              <a: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This makes it easy to transfer money in between and not get stuck in a bind if a major crash occurs. This also allows you to quickly take advantage of optimal exchange rates and adjust the proportion of money you have invested. 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In order for us 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In this case we are hedging to offset the risk on BTC only, and as you can see hedging really played as a good investment cushion to protect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3048000"/>
            <a:ext cx="8692399" cy="762000"/>
          </a:xfrm>
        </p:spPr>
        <p:txBody>
          <a:bodyPr/>
          <a:lstStyle/>
          <a:p>
            <a:pPr algn="ct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7223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
        <p:nvSpPr>
          <p:cNvPr id="4" name="Text Placeholder 3"/>
          <p:cNvSpPr>
            <a:spLocks noGrp="1"/>
          </p:cNvSpPr>
          <p:nvPr>
            <p:ph type="body" sz="half" idx="2"/>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 Slide Title - 5</a:t>
            </a:r>
          </a:p>
        </p:txBody>
      </p:sp>
      <p:sp>
        <p:nvSpPr>
          <p:cNvPr id="4" name="Text Placeholder 3"/>
          <p:cNvSpPr>
            <a:spLocks noGrp="1"/>
          </p:cNvSpPr>
          <p:nvPr>
            <p:ph type="body" sz="half" idx="2"/>
          </p:nvPr>
        </p:nvSpPr>
        <p:spPr/>
        <p:txBody>
          <a:bodyPr/>
          <a:lstStyle/>
          <a:p>
            <a:endParaRPr lang="en-US"/>
          </a:p>
        </p:txBody>
      </p:sp>
      <p:sp>
        <p:nvSpPr>
          <p:cNvPr id="2" name="Picture Placeholder 1" descr="An empty placeholder to add an image. Click on the placeholder and select the image that you wish to add."/>
          <p:cNvSpPr>
            <a:spLocks noGrp="1"/>
          </p:cNvSpPr>
          <p:nvPr>
            <p:ph type="pic" idx="1"/>
          </p:nvPr>
        </p:nvSpPr>
        <p:spPr/>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spTree>
    <p:extLst>
      <p:ext uri="{BB962C8B-B14F-4D97-AF65-F5344CB8AC3E}">
        <p14:creationId xmlns:p14="http://schemas.microsoft.com/office/powerpoint/2010/main" val="33336686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HISTORY &amp; EVOLUTION</a:t>
            </a:r>
          </a:p>
        </p:txBody>
      </p:sp>
      <p:sp>
        <p:nvSpPr>
          <p:cNvPr id="14" name="Content Placeholder 13"/>
          <p:cNvSpPr>
            <a:spLocks noGrp="1"/>
          </p:cNvSpPr>
          <p:nvPr>
            <p:ph idx="1"/>
          </p:nvPr>
        </p:nvSpPr>
        <p:spPr/>
        <p:txBody>
          <a:bodyPr/>
          <a:lstStyle/>
          <a:p>
            <a:r>
              <a:rPr lang="en-US" b="1" dirty="0"/>
              <a:t>1998 – 2009 The pre-Bitcoin years to 2018</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spTree>
    <p:extLst>
      <p:ext uri="{BB962C8B-B14F-4D97-AF65-F5344CB8AC3E}">
        <p14:creationId xmlns:p14="http://schemas.microsoft.com/office/powerpoint/2010/main" val="257728306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SHARP RATIO S&amp;P vs CRYPTOS</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1827212" y="2057400"/>
            <a:ext cx="6813526" cy="4241201"/>
          </a:xfrm>
          <a:prstGeom prst="rect">
            <a:avLst/>
          </a:prstGeom>
        </p:spPr>
      </p:pic>
      <p:pic>
        <p:nvPicPr>
          <p:cNvPr id="10" name="Graphic 9" descr="Turtle">
            <a:extLst>
              <a:ext uri="{FF2B5EF4-FFF2-40B4-BE49-F238E27FC236}">
                <a16:creationId xmlns:a16="http://schemas.microsoft.com/office/drawing/2014/main" id="{DEC1C03C-D52E-48C5-BFCF-CE92FA34B0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6200" y="136917"/>
            <a:ext cx="1219200" cy="914399"/>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Brandon</a:t>
            </a:r>
          </a:p>
        </p:txBody>
      </p:sp>
      <p:pic>
        <p:nvPicPr>
          <p:cNvPr id="4" name="Content Placeholder 3">
            <a:extLst>
              <a:ext uri="{FF2B5EF4-FFF2-40B4-BE49-F238E27FC236}">
                <a16:creationId xmlns:a16="http://schemas.microsoft.com/office/drawing/2014/main" id="{BB2CE2C6-6457-47B3-B789-6C934980FBB9}"/>
              </a:ext>
            </a:extLst>
          </p:cNvPr>
          <p:cNvPicPr>
            <a:picLocks noGrp="1" noChangeAspect="1"/>
          </p:cNvPicPr>
          <p:nvPr>
            <p:ph idx="1"/>
          </p:nvPr>
        </p:nvPicPr>
        <p:blipFill>
          <a:blip r:embed="rId2"/>
          <a:stretch>
            <a:fillRect/>
          </a:stretch>
        </p:blipFill>
        <p:spPr>
          <a:xfrm>
            <a:off x="1827212" y="1752600"/>
            <a:ext cx="7239000" cy="3200400"/>
          </a:xfrm>
          <a:prstGeom prst="rect">
            <a:avLst/>
          </a:prstGeom>
        </p:spPr>
      </p:pic>
      <p:pic>
        <p:nvPicPr>
          <p:cNvPr id="6" name="Picture 5">
            <a:extLst>
              <a:ext uri="{FF2B5EF4-FFF2-40B4-BE49-F238E27FC236}">
                <a16:creationId xmlns:a16="http://schemas.microsoft.com/office/drawing/2014/main" id="{DC606A67-68D8-4210-AF5F-E7AA15447CFC}"/>
              </a:ext>
            </a:extLst>
          </p:cNvPr>
          <p:cNvPicPr>
            <a:picLocks noChangeAspect="1"/>
          </p:cNvPicPr>
          <p:nvPr/>
        </p:nvPicPr>
        <p:blipFill>
          <a:blip r:embed="rId3"/>
          <a:stretch>
            <a:fillRect/>
          </a:stretch>
        </p:blipFill>
        <p:spPr>
          <a:xfrm>
            <a:off x="1827212" y="5105400"/>
            <a:ext cx="7315200" cy="923925"/>
          </a:xfrm>
          <a:prstGeom prst="rect">
            <a:avLst/>
          </a:prstGeom>
        </p:spPr>
      </p:pic>
      <p:pic>
        <p:nvPicPr>
          <p:cNvPr id="9" name="Graphic 8" descr="Turtle">
            <a:extLst>
              <a:ext uri="{FF2B5EF4-FFF2-40B4-BE49-F238E27FC236}">
                <a16:creationId xmlns:a16="http://schemas.microsoft.com/office/drawing/2014/main" id="{4C780DD0-0D92-44FC-9B26-C7FA2AF273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96200" y="136917"/>
            <a:ext cx="1219200" cy="914399"/>
          </a:xfrm>
          <a:prstGeom prst="rect">
            <a:avLst/>
          </a:prstGeom>
        </p:spPr>
      </p:pic>
    </p:spTree>
    <p:extLst>
      <p:ext uri="{BB962C8B-B14F-4D97-AF65-F5344CB8AC3E}">
        <p14:creationId xmlns:p14="http://schemas.microsoft.com/office/powerpoint/2010/main" val="176362819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706</Words>
  <Application>Microsoft Office PowerPoint</Application>
  <PresentationFormat>Custom</PresentationFormat>
  <Paragraphs>68</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Corbel</vt:lpstr>
      <vt:lpstr>Digital Blue Tunnel 16x9</vt:lpstr>
      <vt:lpstr>Cryptocurrency Analysis</vt:lpstr>
      <vt:lpstr>Team Motivation for Crypto</vt:lpstr>
      <vt:lpstr>Results High-level</vt:lpstr>
      <vt:lpstr>HISTORY &amp; EVOLUTION</vt:lpstr>
      <vt:lpstr>Data Cleaning and Exploration</vt:lpstr>
      <vt:lpstr>Coin vs. Coin Comparisons</vt:lpstr>
      <vt:lpstr>Coin vs. Coin Comparisons</vt:lpstr>
      <vt:lpstr>SHARP RATIO S&amp;P vs CRYPTOS</vt:lpstr>
      <vt:lpstr>Brandon</vt:lpstr>
      <vt:lpstr>Brandon</vt:lpstr>
      <vt:lpstr>What is Cryptocurrency Hedging?</vt:lpstr>
      <vt:lpstr>Cryptocurrency historic regression</vt:lpstr>
      <vt:lpstr>Cryptocurrency Hedging Chart</vt:lpstr>
      <vt:lpstr>PowerPoint Presentation</vt:lpstr>
      <vt:lpstr>Add a Slide Title - 2</vt:lpstr>
      <vt:lpstr>Add a Slide Title - 3</vt:lpstr>
      <vt:lpstr>PowerPoint Presentation</vt:lpstr>
      <vt:lpstr>Add a Slide Title - 4</vt:lpstr>
      <vt:lpstr>Add a Slide Title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Alex Garfias</cp:lastModifiedBy>
  <cp:revision>46</cp:revision>
  <dcterms:created xsi:type="dcterms:W3CDTF">2019-04-05T03:49:48Z</dcterms:created>
  <dcterms:modified xsi:type="dcterms:W3CDTF">2019-04-12T22:39:26Z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